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7"/>
  </p:notesMasterIdLst>
  <p:sldIdLst>
    <p:sldId id="256" r:id="rId2"/>
    <p:sldId id="259" r:id="rId3"/>
    <p:sldId id="280" r:id="rId4"/>
    <p:sldId id="282" r:id="rId5"/>
    <p:sldId id="263" r:id="rId6"/>
    <p:sldId id="281" r:id="rId7"/>
    <p:sldId id="265" r:id="rId8"/>
    <p:sldId id="266" r:id="rId9"/>
    <p:sldId id="285" r:id="rId10"/>
    <p:sldId id="269" r:id="rId11"/>
    <p:sldId id="270" r:id="rId12"/>
    <p:sldId id="271" r:id="rId13"/>
    <p:sldId id="272" r:id="rId14"/>
    <p:sldId id="284" r:id="rId15"/>
    <p:sldId id="279" r:id="rId16"/>
  </p:sldIdLst>
  <p:sldSz cx="9144000" cy="5143500" type="screen16x9"/>
  <p:notesSz cx="6858000" cy="9144000"/>
  <p:embeddedFontLst>
    <p:embeddedFont>
      <p:font typeface="Calibri" panose="020F0502020204030204" pitchFamily="34" charset="0"/>
      <p:regular r:id="rId18"/>
      <p:bold r:id="rId19"/>
      <p:italic r:id="rId20"/>
      <p:boldItalic r:id="rId21"/>
    </p:embeddedFont>
    <p:embeddedFont>
      <p:font typeface="Lato" panose="020F0502020204030203" pitchFamily="34" charset="0"/>
      <p:regular r:id="rId22"/>
      <p:bold r:id="rId23"/>
      <p:italic r:id="rId24"/>
      <p:boldItalic r:id="rId25"/>
    </p:embeddedFont>
    <p:embeddedFont>
      <p:font typeface="Raleway"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02"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5f6af9d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5f6af9d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521b97941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521b97941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d9c67055b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1d9c67055b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51d9112a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51d9112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46ee7dff8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46ee7dff8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51622d55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51622d55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51622d556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51622d556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51622d556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51622d556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6053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d9c67055b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d9c67055b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d9c67055b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d9c67055b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d9c67055b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d9c67055b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a:endParaRPr/>
          </a:p>
        </p:txBody>
      </p:sp>
      <p:sp>
        <p:nvSpPr>
          <p:cNvPr id="11" name="Google Shape;11;p2"/>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 name="Google Shape;12;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9"/>
        <p:cNvGrpSpPr/>
        <p:nvPr/>
      </p:nvGrpSpPr>
      <p:grpSpPr>
        <a:xfrm>
          <a:off x="0" y="0"/>
          <a:ext cx="0" cy="0"/>
          <a:chOff x="0" y="0"/>
          <a:chExt cx="0" cy="0"/>
        </a:xfrm>
      </p:grpSpPr>
      <p:sp>
        <p:nvSpPr>
          <p:cNvPr id="120" name="Google Shape;120;p14"/>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21" name="Google Shape;121;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5"/>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28" name="Google Shape;128;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lt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a:endParaRPr/>
          </a:p>
        </p:txBody>
      </p:sp>
      <p:sp>
        <p:nvSpPr>
          <p:cNvPr id="19" name="Google Shape;19;p3"/>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0" name="Google Shape;20;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Google Shape;34;p3" descr="Component Detail"/>
          <p:cNvPicPr preferRelativeResize="0"/>
          <p:nvPr/>
        </p:nvPicPr>
        <p:blipFill rotWithShape="1">
          <a:blip r:embed="rId2">
            <a:alphaModFix/>
          </a:blip>
          <a:srcRect b="25076"/>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 name="Google Shape;41;p3"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55" name="Google Shape;55;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6" name="Google Shape;56;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63" name="Google Shape;63;p6"/>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4" name="Google Shape;64;p6"/>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5" name="Google Shape;65;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72" name="Google Shape;72;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9"/>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82" name="Google Shape;82;p9"/>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3" name="Google Shape;83;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0"/>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89" name="Google Shape;89;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99"/>
        <p:cNvGrpSpPr/>
        <p:nvPr/>
      </p:nvGrpSpPr>
      <p:grpSpPr>
        <a:xfrm>
          <a:off x="0" y="0"/>
          <a:ext cx="0" cy="0"/>
          <a:chOff x="0" y="0"/>
          <a:chExt cx="0" cy="0"/>
        </a:xfrm>
      </p:grpSpPr>
      <p:pic>
        <p:nvPicPr>
          <p:cNvPr id="100" name="Google Shape;100;p12"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06" name="Google Shape;106;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07" name="Google Shape;107;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8" name="Google Shape;108;p12"/>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8" r:id="rId9"/>
    <p:sldLayoutId id="2147483660" r:id="rId10"/>
    <p:sldLayoutId id="2147483661" r:id="rId11"/>
    <p:sldLayoutId id="214748366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17" descr="Open Chromebook laptop computer"/>
          <p:cNvPicPr preferRelativeResize="0"/>
          <p:nvPr/>
        </p:nvPicPr>
        <p:blipFill rotWithShape="1">
          <a:blip r:embed="rId3">
            <a:alphaModFix/>
          </a:blip>
          <a:srcRect r="3344"/>
          <a:stretch/>
        </p:blipFill>
        <p:spPr>
          <a:xfrm>
            <a:off x="4606900" y="1399750"/>
            <a:ext cx="4537098" cy="2822399"/>
          </a:xfrm>
          <a:prstGeom prst="rect">
            <a:avLst/>
          </a:prstGeom>
          <a:noFill/>
          <a:ln>
            <a:noFill/>
          </a:ln>
        </p:spPr>
      </p:pic>
      <p:pic>
        <p:nvPicPr>
          <p:cNvPr id="136" name="Google Shape;136;p17" descr="Component Detail"/>
          <p:cNvPicPr preferRelativeResize="0"/>
          <p:nvPr/>
        </p:nvPicPr>
        <p:blipFill rotWithShape="1">
          <a:blip r:embed="rId4">
            <a:alphaModFix/>
          </a:blip>
          <a:srcRect t="3655" b="20500"/>
          <a:stretch/>
        </p:blipFill>
        <p:spPr>
          <a:xfrm>
            <a:off x="5181200" y="1645500"/>
            <a:ext cx="3471224" cy="1974601"/>
          </a:xfrm>
          <a:prstGeom prst="rect">
            <a:avLst/>
          </a:prstGeom>
          <a:noFill/>
          <a:ln>
            <a:noFill/>
          </a:ln>
        </p:spPr>
      </p:pic>
      <p:pic>
        <p:nvPicPr>
          <p:cNvPr id="137" name="Google Shape;137;p17" descr="Portrait-oriented black smaptphone"/>
          <p:cNvPicPr preferRelativeResize="0"/>
          <p:nvPr/>
        </p:nvPicPr>
        <p:blipFill rotWithShape="1">
          <a:blip r:embed="rId5">
            <a:alphaModFix/>
          </a:blip>
          <a:srcRect r="19980"/>
          <a:stretch/>
        </p:blipFill>
        <p:spPr>
          <a:xfrm>
            <a:off x="8220926" y="2149750"/>
            <a:ext cx="923075" cy="2265601"/>
          </a:xfrm>
          <a:prstGeom prst="rect">
            <a:avLst/>
          </a:prstGeom>
          <a:noFill/>
          <a:ln>
            <a:noFill/>
          </a:ln>
          <a:effectLst>
            <a:reflection stA="20000" endPos="4000" fadeDir="5400012" sy="-100000" algn="bl" rotWithShape="0"/>
          </a:effectLst>
        </p:spPr>
      </p:pic>
      <p:sp>
        <p:nvSpPr>
          <p:cNvPr id="138" name="Google Shape;138;p17"/>
          <p:cNvSpPr txBox="1">
            <a:spLocks noGrp="1"/>
          </p:cNvSpPr>
          <p:nvPr>
            <p:ph type="ctrTitle"/>
          </p:nvPr>
        </p:nvSpPr>
        <p:spPr>
          <a:xfrm>
            <a:off x="729600" y="1124850"/>
            <a:ext cx="3787800" cy="14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Smart ClassRoom</a:t>
            </a:r>
            <a:endParaRPr dirty="0"/>
          </a:p>
        </p:txBody>
      </p:sp>
      <p:sp>
        <p:nvSpPr>
          <p:cNvPr id="139" name="Google Shape;139;p17"/>
          <p:cNvSpPr txBox="1">
            <a:spLocks noGrp="1"/>
          </p:cNvSpPr>
          <p:nvPr>
            <p:ph type="subTitle" idx="1"/>
          </p:nvPr>
        </p:nvSpPr>
        <p:spPr>
          <a:xfrm>
            <a:off x="802523" y="2458450"/>
            <a:ext cx="3787800" cy="8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Empowering Classroom Efficiency Through Innovation</a:t>
            </a:r>
            <a:endParaRPr dirty="0"/>
          </a:p>
        </p:txBody>
      </p:sp>
      <p:pic>
        <p:nvPicPr>
          <p:cNvPr id="140" name="Google Shape;140;p17" descr="Mobile View"/>
          <p:cNvPicPr preferRelativeResize="0"/>
          <p:nvPr/>
        </p:nvPicPr>
        <p:blipFill rotWithShape="1">
          <a:blip r:embed="rId6">
            <a:alphaModFix/>
          </a:blip>
          <a:srcRect l="-384" r="23473" b="16352"/>
          <a:stretch/>
        </p:blipFill>
        <p:spPr>
          <a:xfrm>
            <a:off x="8271300" y="2337575"/>
            <a:ext cx="872700" cy="1837574"/>
          </a:xfrm>
          <a:prstGeom prst="rect">
            <a:avLst/>
          </a:prstGeom>
          <a:noFill/>
          <a:ln>
            <a:noFill/>
          </a:ln>
        </p:spPr>
      </p:pic>
      <p:sp>
        <p:nvSpPr>
          <p:cNvPr id="2" name="TextBox 1">
            <a:extLst>
              <a:ext uri="{FF2B5EF4-FFF2-40B4-BE49-F238E27FC236}">
                <a16:creationId xmlns:a16="http://schemas.microsoft.com/office/drawing/2014/main" id="{0F6C881E-B77F-0EAA-4725-3A7D55F94C7C}"/>
              </a:ext>
            </a:extLst>
          </p:cNvPr>
          <p:cNvSpPr txBox="1"/>
          <p:nvPr/>
        </p:nvSpPr>
        <p:spPr>
          <a:xfrm>
            <a:off x="904353" y="3089742"/>
            <a:ext cx="3438293" cy="1754326"/>
          </a:xfrm>
          <a:prstGeom prst="rect">
            <a:avLst/>
          </a:prstGeom>
          <a:noFill/>
        </p:spPr>
        <p:txBody>
          <a:bodyPr wrap="square" rtlCol="0">
            <a:spAutoFit/>
          </a:bodyPr>
          <a:lstStyle/>
          <a:p>
            <a:pPr algn="ctr">
              <a:lnSpc>
                <a:spcPct val="150000"/>
              </a:lnSpc>
            </a:pPr>
            <a:r>
              <a:rPr lang="en-US" sz="1600" b="1" dirty="0"/>
              <a:t>Team Members:</a:t>
            </a:r>
          </a:p>
          <a:p>
            <a:r>
              <a:rPr lang="fi-FI" dirty="0"/>
              <a:t>Raja Rajeswari Asetty – 999901332</a:t>
            </a:r>
          </a:p>
          <a:p>
            <a:r>
              <a:rPr lang="fi-FI" dirty="0"/>
              <a:t>Supraja Abburi – 999903003</a:t>
            </a:r>
          </a:p>
          <a:p>
            <a:r>
              <a:rPr lang="fi-FI" dirty="0"/>
              <a:t>Manogna Arla – 999902989</a:t>
            </a:r>
          </a:p>
          <a:p>
            <a:r>
              <a:rPr lang="fi-FI" dirty="0"/>
              <a:t>FNU Abdul Khadeer – 999902826</a:t>
            </a:r>
          </a:p>
          <a:p>
            <a:r>
              <a:rPr lang="fi-FI" dirty="0"/>
              <a:t>Akkineni Sai Krishna - 999903278</a:t>
            </a:r>
          </a:p>
          <a:p>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9"/>
        <p:cNvGrpSpPr/>
        <p:nvPr/>
      </p:nvGrpSpPr>
      <p:grpSpPr>
        <a:xfrm>
          <a:off x="0" y="0"/>
          <a:ext cx="0" cy="0"/>
          <a:chOff x="0" y="0"/>
          <a:chExt cx="0" cy="0"/>
        </a:xfrm>
      </p:grpSpPr>
      <p:sp>
        <p:nvSpPr>
          <p:cNvPr id="220" name="Google Shape;220;p30"/>
          <p:cNvSpPr/>
          <p:nvPr/>
        </p:nvSpPr>
        <p:spPr>
          <a:xfrm>
            <a:off x="0" y="4747100"/>
            <a:ext cx="9144000" cy="39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221" name="Google Shape;221;p30"/>
          <p:cNvSpPr txBox="1">
            <a:spLocks noGrp="1"/>
          </p:cNvSpPr>
          <p:nvPr>
            <p:ph type="title" idx="4294967295"/>
          </p:nvPr>
        </p:nvSpPr>
        <p:spPr>
          <a:xfrm>
            <a:off x="346425" y="4747100"/>
            <a:ext cx="2280600" cy="394200"/>
          </a:xfrm>
          <a:prstGeom prst="rect">
            <a:avLst/>
          </a:prstGeom>
          <a:noFill/>
        </p:spPr>
        <p:txBody>
          <a:bodyPr spcFirstLastPara="1" wrap="square" lIns="91425" tIns="91425" rIns="91425" bIns="91425" anchor="b" anchorCtr="0">
            <a:noAutofit/>
          </a:bodyPr>
          <a:lstStyle/>
          <a:p>
            <a:pPr marL="0" lvl="0" indent="0" algn="l" rtl="0">
              <a:spcBef>
                <a:spcPts val="0"/>
              </a:spcBef>
              <a:spcAft>
                <a:spcPts val="0"/>
              </a:spcAft>
              <a:buNone/>
            </a:pPr>
            <a:r>
              <a:rPr lang="en" sz="1400">
                <a:solidFill>
                  <a:srgbClr val="FFFFFF"/>
                </a:solidFill>
              </a:rPr>
              <a:t>Component Browser</a:t>
            </a:r>
            <a:endParaRPr sz="1400">
              <a:solidFill>
                <a:srgbClr val="FFFFFF"/>
              </a:solidFill>
            </a:endParaRPr>
          </a:p>
        </p:txBody>
      </p:sp>
      <p:pic>
        <p:nvPicPr>
          <p:cNvPr id="222" name="Google Shape;222;p30"/>
          <p:cNvPicPr preferRelativeResize="0"/>
          <p:nvPr/>
        </p:nvPicPr>
        <p:blipFill>
          <a:blip r:embed="rId3">
            <a:alphaModFix/>
          </a:blip>
          <a:stretch>
            <a:fillRect/>
          </a:stretch>
        </p:blipFill>
        <p:spPr>
          <a:xfrm>
            <a:off x="634525" y="324875"/>
            <a:ext cx="8234051" cy="3912701"/>
          </a:xfrm>
          <a:prstGeom prst="rect">
            <a:avLst/>
          </a:prstGeom>
          <a:noFill/>
          <a:ln>
            <a:noFill/>
          </a:ln>
        </p:spPr>
      </p:pic>
      <p:grpSp>
        <p:nvGrpSpPr>
          <p:cNvPr id="223" name="Google Shape;223;p30"/>
          <p:cNvGrpSpPr/>
          <p:nvPr/>
        </p:nvGrpSpPr>
        <p:grpSpPr>
          <a:xfrm>
            <a:off x="3460419" y="1248487"/>
            <a:ext cx="3132300" cy="525000"/>
            <a:chOff x="5330350" y="2313675"/>
            <a:chExt cx="3132300" cy="525000"/>
          </a:xfrm>
        </p:grpSpPr>
        <p:sp>
          <p:nvSpPr>
            <p:cNvPr id="224" name="Google Shape;224;p30"/>
            <p:cNvSpPr/>
            <p:nvPr/>
          </p:nvSpPr>
          <p:spPr>
            <a:xfrm>
              <a:off x="6175750" y="2313675"/>
              <a:ext cx="2286900" cy="525000"/>
            </a:xfrm>
            <a:prstGeom prst="roundRect">
              <a:avLst>
                <a:gd name="adj" fmla="val 10171"/>
              </a:avLst>
            </a:prstGeom>
            <a:solidFill>
              <a:srgbClr val="1A99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5" name="Google Shape;225;p30"/>
            <p:cNvCxnSpPr/>
            <p:nvPr/>
          </p:nvCxnSpPr>
          <p:spPr>
            <a:xfrm>
              <a:off x="5330350" y="2578675"/>
              <a:ext cx="845400" cy="0"/>
            </a:xfrm>
            <a:prstGeom prst="straightConnector1">
              <a:avLst/>
            </a:prstGeom>
            <a:noFill/>
            <a:ln w="28575" cap="flat" cmpd="sng">
              <a:solidFill>
                <a:srgbClr val="1A9988"/>
              </a:solidFill>
              <a:prstDash val="solid"/>
              <a:round/>
              <a:headEnd type="oval" w="med" len="med"/>
              <a:tailEnd type="none" w="med" len="med"/>
            </a:ln>
          </p:spPr>
        </p:cxnSp>
        <p:sp>
          <p:nvSpPr>
            <p:cNvPr id="226" name="Google Shape;226;p30"/>
            <p:cNvSpPr txBox="1"/>
            <p:nvPr/>
          </p:nvSpPr>
          <p:spPr>
            <a:xfrm>
              <a:off x="6278925" y="2387571"/>
              <a:ext cx="2097000" cy="394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200">
                  <a:solidFill>
                    <a:srgbClr val="FFFFFF"/>
                  </a:solidFill>
                  <a:latin typeface="Lato"/>
                  <a:ea typeface="Lato"/>
                  <a:cs typeface="Lato"/>
                  <a:sym typeface="Lato"/>
                </a:rPr>
                <a:t>To create and enter rooms</a:t>
              </a:r>
              <a:endParaRPr sz="1200">
                <a:solidFill>
                  <a:srgbClr val="FFFFFF"/>
                </a:solidFill>
                <a:latin typeface="Lato"/>
                <a:ea typeface="Lato"/>
                <a:cs typeface="Lato"/>
                <a:sym typeface="Lato"/>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0"/>
        <p:cNvGrpSpPr/>
        <p:nvPr/>
      </p:nvGrpSpPr>
      <p:grpSpPr>
        <a:xfrm>
          <a:off x="0" y="0"/>
          <a:ext cx="0" cy="0"/>
          <a:chOff x="0" y="0"/>
          <a:chExt cx="0" cy="0"/>
        </a:xfrm>
      </p:grpSpPr>
      <p:sp>
        <p:nvSpPr>
          <p:cNvPr id="231" name="Google Shape;231;p31"/>
          <p:cNvSpPr/>
          <p:nvPr/>
        </p:nvSpPr>
        <p:spPr>
          <a:xfrm>
            <a:off x="0" y="4747100"/>
            <a:ext cx="9144000" cy="39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232" name="Google Shape;232;p31"/>
          <p:cNvSpPr txBox="1">
            <a:spLocks noGrp="1"/>
          </p:cNvSpPr>
          <p:nvPr>
            <p:ph type="title" idx="4294967295"/>
          </p:nvPr>
        </p:nvSpPr>
        <p:spPr>
          <a:xfrm>
            <a:off x="346425" y="4747100"/>
            <a:ext cx="2280600" cy="394200"/>
          </a:xfrm>
          <a:prstGeom prst="rect">
            <a:avLst/>
          </a:prstGeom>
          <a:noFill/>
        </p:spPr>
        <p:txBody>
          <a:bodyPr spcFirstLastPara="1" wrap="square" lIns="91425" tIns="91425" rIns="91425" bIns="91425" anchor="b" anchorCtr="0">
            <a:noAutofit/>
          </a:bodyPr>
          <a:lstStyle/>
          <a:p>
            <a:pPr marL="0" lvl="0" indent="0" algn="l" rtl="0">
              <a:spcBef>
                <a:spcPts val="0"/>
              </a:spcBef>
              <a:spcAft>
                <a:spcPts val="0"/>
              </a:spcAft>
              <a:buNone/>
            </a:pPr>
            <a:r>
              <a:rPr lang="en" sz="1400">
                <a:solidFill>
                  <a:schemeClr val="lt1"/>
                </a:solidFill>
              </a:rPr>
              <a:t>Home Page</a:t>
            </a:r>
            <a:endParaRPr sz="1400">
              <a:solidFill>
                <a:schemeClr val="lt1"/>
              </a:solidFill>
            </a:endParaRPr>
          </a:p>
        </p:txBody>
      </p:sp>
      <p:pic>
        <p:nvPicPr>
          <p:cNvPr id="233" name="Google Shape;233;p31"/>
          <p:cNvPicPr preferRelativeResize="0"/>
          <p:nvPr/>
        </p:nvPicPr>
        <p:blipFill>
          <a:blip r:embed="rId3">
            <a:alphaModFix/>
          </a:blip>
          <a:stretch>
            <a:fillRect/>
          </a:stretch>
        </p:blipFill>
        <p:spPr>
          <a:xfrm>
            <a:off x="152400" y="152400"/>
            <a:ext cx="8839200" cy="4144961"/>
          </a:xfrm>
          <a:prstGeom prst="rect">
            <a:avLst/>
          </a:prstGeom>
          <a:noFill/>
          <a:ln>
            <a:noFill/>
          </a:ln>
        </p:spPr>
      </p:pic>
      <p:grpSp>
        <p:nvGrpSpPr>
          <p:cNvPr id="234" name="Google Shape;234;p31"/>
          <p:cNvGrpSpPr/>
          <p:nvPr/>
        </p:nvGrpSpPr>
        <p:grpSpPr>
          <a:xfrm>
            <a:off x="4864994" y="3713637"/>
            <a:ext cx="3132300" cy="525000"/>
            <a:chOff x="5330350" y="2313675"/>
            <a:chExt cx="3132300" cy="525000"/>
          </a:xfrm>
        </p:grpSpPr>
        <p:sp>
          <p:nvSpPr>
            <p:cNvPr id="235" name="Google Shape;235;p31"/>
            <p:cNvSpPr/>
            <p:nvPr/>
          </p:nvSpPr>
          <p:spPr>
            <a:xfrm>
              <a:off x="6175750" y="2313675"/>
              <a:ext cx="2286900" cy="525000"/>
            </a:xfrm>
            <a:prstGeom prst="roundRect">
              <a:avLst>
                <a:gd name="adj" fmla="val 10171"/>
              </a:avLst>
            </a:prstGeom>
            <a:solidFill>
              <a:srgbClr val="1A99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6" name="Google Shape;236;p31"/>
            <p:cNvCxnSpPr/>
            <p:nvPr/>
          </p:nvCxnSpPr>
          <p:spPr>
            <a:xfrm>
              <a:off x="5330350" y="2578675"/>
              <a:ext cx="845400" cy="0"/>
            </a:xfrm>
            <a:prstGeom prst="straightConnector1">
              <a:avLst/>
            </a:prstGeom>
            <a:noFill/>
            <a:ln w="28575" cap="flat" cmpd="sng">
              <a:solidFill>
                <a:srgbClr val="1A9988"/>
              </a:solidFill>
              <a:prstDash val="solid"/>
              <a:round/>
              <a:headEnd type="oval" w="med" len="med"/>
              <a:tailEnd type="none" w="med" len="med"/>
            </a:ln>
          </p:spPr>
        </p:cxnSp>
        <p:sp>
          <p:nvSpPr>
            <p:cNvPr id="237" name="Google Shape;237;p31"/>
            <p:cNvSpPr txBox="1"/>
            <p:nvPr/>
          </p:nvSpPr>
          <p:spPr>
            <a:xfrm>
              <a:off x="6278925" y="2387571"/>
              <a:ext cx="2097000" cy="394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200">
                  <a:solidFill>
                    <a:srgbClr val="FFFFFF"/>
                  </a:solidFill>
                  <a:latin typeface="Lato"/>
                  <a:ea typeface="Lato"/>
                  <a:cs typeface="Lato"/>
                  <a:sym typeface="Lato"/>
                </a:rPr>
                <a:t>Room Home Page</a:t>
              </a:r>
              <a:endParaRPr sz="1200">
                <a:solidFill>
                  <a:srgbClr val="FFFFFF"/>
                </a:solidFill>
                <a:latin typeface="Lato"/>
                <a:ea typeface="Lato"/>
                <a:cs typeface="Lato"/>
                <a:sym typeface="Lato"/>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32"/>
          <p:cNvSpPr/>
          <p:nvPr/>
        </p:nvSpPr>
        <p:spPr>
          <a:xfrm>
            <a:off x="0" y="4747100"/>
            <a:ext cx="9144000" cy="39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243" name="Google Shape;243;p32"/>
          <p:cNvSpPr txBox="1">
            <a:spLocks noGrp="1"/>
          </p:cNvSpPr>
          <p:nvPr>
            <p:ph type="title" idx="4294967295"/>
          </p:nvPr>
        </p:nvSpPr>
        <p:spPr>
          <a:xfrm>
            <a:off x="346425" y="4747100"/>
            <a:ext cx="3409500" cy="394200"/>
          </a:xfrm>
          <a:prstGeom prst="rect">
            <a:avLst/>
          </a:prstGeom>
          <a:noFill/>
        </p:spPr>
        <p:txBody>
          <a:bodyPr spcFirstLastPara="1" wrap="square" lIns="91425" tIns="91425" rIns="91425" bIns="91425" anchor="b" anchorCtr="0">
            <a:noAutofit/>
          </a:bodyPr>
          <a:lstStyle/>
          <a:p>
            <a:pPr marL="0" lvl="0" indent="0" algn="l" rtl="0">
              <a:spcBef>
                <a:spcPts val="0"/>
              </a:spcBef>
              <a:spcAft>
                <a:spcPts val="0"/>
              </a:spcAft>
              <a:buNone/>
            </a:pPr>
            <a:r>
              <a:rPr lang="en" sz="1400">
                <a:solidFill>
                  <a:schemeClr val="lt1"/>
                </a:solidFill>
              </a:rPr>
              <a:t>Mark Attendance</a:t>
            </a:r>
            <a:endParaRPr sz="1400">
              <a:solidFill>
                <a:srgbClr val="FFFFFF"/>
              </a:solidFill>
            </a:endParaRPr>
          </a:p>
        </p:txBody>
      </p:sp>
      <p:pic>
        <p:nvPicPr>
          <p:cNvPr id="244" name="Google Shape;244;p32"/>
          <p:cNvPicPr preferRelativeResize="0"/>
          <p:nvPr/>
        </p:nvPicPr>
        <p:blipFill>
          <a:blip r:embed="rId3">
            <a:alphaModFix/>
          </a:blip>
          <a:stretch>
            <a:fillRect/>
          </a:stretch>
        </p:blipFill>
        <p:spPr>
          <a:xfrm>
            <a:off x="152400" y="152400"/>
            <a:ext cx="8991600" cy="4219491"/>
          </a:xfrm>
          <a:prstGeom prst="rect">
            <a:avLst/>
          </a:prstGeom>
          <a:noFill/>
          <a:ln>
            <a:noFill/>
          </a:ln>
        </p:spPr>
      </p:pic>
      <p:grpSp>
        <p:nvGrpSpPr>
          <p:cNvPr id="245" name="Google Shape;245;p32"/>
          <p:cNvGrpSpPr/>
          <p:nvPr/>
        </p:nvGrpSpPr>
        <p:grpSpPr>
          <a:xfrm>
            <a:off x="5816075" y="2911350"/>
            <a:ext cx="3132325" cy="566100"/>
            <a:chOff x="5330350" y="2313675"/>
            <a:chExt cx="3132325" cy="566100"/>
          </a:xfrm>
        </p:grpSpPr>
        <p:sp>
          <p:nvSpPr>
            <p:cNvPr id="246" name="Google Shape;246;p32"/>
            <p:cNvSpPr/>
            <p:nvPr/>
          </p:nvSpPr>
          <p:spPr>
            <a:xfrm>
              <a:off x="6175750" y="2313675"/>
              <a:ext cx="2286900" cy="566100"/>
            </a:xfrm>
            <a:prstGeom prst="roundRect">
              <a:avLst>
                <a:gd name="adj" fmla="val 10171"/>
              </a:avLst>
            </a:prstGeom>
            <a:solidFill>
              <a:srgbClr val="1A99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7" name="Google Shape;247;p32"/>
            <p:cNvCxnSpPr/>
            <p:nvPr/>
          </p:nvCxnSpPr>
          <p:spPr>
            <a:xfrm>
              <a:off x="5330350" y="2606478"/>
              <a:ext cx="845400" cy="0"/>
            </a:xfrm>
            <a:prstGeom prst="straightConnector1">
              <a:avLst/>
            </a:prstGeom>
            <a:noFill/>
            <a:ln w="28575" cap="flat" cmpd="sng">
              <a:solidFill>
                <a:srgbClr val="1A9988"/>
              </a:solidFill>
              <a:prstDash val="solid"/>
              <a:round/>
              <a:headEnd type="oval" w="med" len="med"/>
              <a:tailEnd type="none" w="med" len="med"/>
            </a:ln>
          </p:spPr>
        </p:cxnSp>
        <p:sp>
          <p:nvSpPr>
            <p:cNvPr id="248" name="Google Shape;248;p32"/>
            <p:cNvSpPr txBox="1"/>
            <p:nvPr/>
          </p:nvSpPr>
          <p:spPr>
            <a:xfrm>
              <a:off x="6225275" y="2313675"/>
              <a:ext cx="2237400" cy="56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solidFill>
                    <a:srgbClr val="FFFFFF"/>
                  </a:solidFill>
                  <a:latin typeface="Lato"/>
                  <a:ea typeface="Lato"/>
                  <a:cs typeface="Lato"/>
                  <a:sym typeface="Lato"/>
                </a:rPr>
                <a:t>To mark attendance of students and donwlnoad it</a:t>
              </a:r>
              <a:endParaRPr sz="1100">
                <a:solidFill>
                  <a:srgbClr val="FFFFFF"/>
                </a:solidFill>
                <a:latin typeface="Lato"/>
                <a:ea typeface="Lato"/>
                <a:cs typeface="Lato"/>
                <a:sym typeface="Lato"/>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2"/>
        <p:cNvGrpSpPr/>
        <p:nvPr/>
      </p:nvGrpSpPr>
      <p:grpSpPr>
        <a:xfrm>
          <a:off x="0" y="0"/>
          <a:ext cx="0" cy="0"/>
          <a:chOff x="0" y="0"/>
          <a:chExt cx="0" cy="0"/>
        </a:xfrm>
      </p:grpSpPr>
      <p:sp>
        <p:nvSpPr>
          <p:cNvPr id="253" name="Google Shape;253;p33"/>
          <p:cNvSpPr/>
          <p:nvPr/>
        </p:nvSpPr>
        <p:spPr>
          <a:xfrm>
            <a:off x="0" y="4747100"/>
            <a:ext cx="9144000" cy="39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254" name="Google Shape;254;p33"/>
          <p:cNvSpPr txBox="1">
            <a:spLocks noGrp="1"/>
          </p:cNvSpPr>
          <p:nvPr>
            <p:ph type="title" idx="4294967295"/>
          </p:nvPr>
        </p:nvSpPr>
        <p:spPr>
          <a:xfrm>
            <a:off x="346425" y="4747100"/>
            <a:ext cx="3409500" cy="394200"/>
          </a:xfrm>
          <a:prstGeom prst="rect">
            <a:avLst/>
          </a:prstGeom>
          <a:noFill/>
        </p:spPr>
        <p:txBody>
          <a:bodyPr spcFirstLastPara="1" wrap="square" lIns="91425" tIns="91425" rIns="91425" bIns="91425" anchor="b" anchorCtr="0">
            <a:noAutofit/>
          </a:bodyPr>
          <a:lstStyle/>
          <a:p>
            <a:pPr marL="0" lvl="0" indent="0" algn="l" rtl="0">
              <a:spcBef>
                <a:spcPts val="0"/>
              </a:spcBef>
              <a:spcAft>
                <a:spcPts val="0"/>
              </a:spcAft>
              <a:buNone/>
            </a:pPr>
            <a:r>
              <a:rPr lang="en" sz="1400">
                <a:solidFill>
                  <a:schemeClr val="lt1"/>
                </a:solidFill>
              </a:rPr>
              <a:t>Report Problem</a:t>
            </a:r>
            <a:endParaRPr sz="1400">
              <a:solidFill>
                <a:srgbClr val="FFFFFF"/>
              </a:solidFill>
            </a:endParaRPr>
          </a:p>
        </p:txBody>
      </p:sp>
      <p:pic>
        <p:nvPicPr>
          <p:cNvPr id="4" name="Picture 3">
            <a:extLst>
              <a:ext uri="{FF2B5EF4-FFF2-40B4-BE49-F238E27FC236}">
                <a16:creationId xmlns:a16="http://schemas.microsoft.com/office/drawing/2014/main" id="{211A3C88-FA87-A605-AAB7-6CB43F2B78B9}"/>
              </a:ext>
            </a:extLst>
          </p:cNvPr>
          <p:cNvPicPr>
            <a:picLocks noChangeAspect="1"/>
          </p:cNvPicPr>
          <p:nvPr/>
        </p:nvPicPr>
        <p:blipFill>
          <a:blip r:embed="rId3"/>
          <a:stretch>
            <a:fillRect/>
          </a:stretch>
        </p:blipFill>
        <p:spPr>
          <a:xfrm>
            <a:off x="5750311" y="1201660"/>
            <a:ext cx="3168341" cy="2740179"/>
          </a:xfrm>
          <a:prstGeom prst="rect">
            <a:avLst/>
          </a:prstGeom>
        </p:spPr>
      </p:pic>
      <p:pic>
        <p:nvPicPr>
          <p:cNvPr id="6" name="Picture 5">
            <a:extLst>
              <a:ext uri="{FF2B5EF4-FFF2-40B4-BE49-F238E27FC236}">
                <a16:creationId xmlns:a16="http://schemas.microsoft.com/office/drawing/2014/main" id="{286AD88D-EB83-456A-0E57-843E28D571C6}"/>
              </a:ext>
            </a:extLst>
          </p:cNvPr>
          <p:cNvPicPr>
            <a:picLocks noChangeAspect="1"/>
          </p:cNvPicPr>
          <p:nvPr/>
        </p:nvPicPr>
        <p:blipFill>
          <a:blip r:embed="rId4"/>
          <a:stretch>
            <a:fillRect/>
          </a:stretch>
        </p:blipFill>
        <p:spPr>
          <a:xfrm>
            <a:off x="2790360" y="1201659"/>
            <a:ext cx="2823521" cy="2740180"/>
          </a:xfrm>
          <a:prstGeom prst="rect">
            <a:avLst/>
          </a:prstGeom>
        </p:spPr>
      </p:pic>
      <p:pic>
        <p:nvPicPr>
          <p:cNvPr id="8" name="Picture 7">
            <a:extLst>
              <a:ext uri="{FF2B5EF4-FFF2-40B4-BE49-F238E27FC236}">
                <a16:creationId xmlns:a16="http://schemas.microsoft.com/office/drawing/2014/main" id="{23D05BB2-98DE-F13E-A1E5-CAFE20D1EC95}"/>
              </a:ext>
            </a:extLst>
          </p:cNvPr>
          <p:cNvPicPr>
            <a:picLocks noChangeAspect="1"/>
          </p:cNvPicPr>
          <p:nvPr/>
        </p:nvPicPr>
        <p:blipFill>
          <a:blip r:embed="rId5"/>
          <a:stretch>
            <a:fillRect/>
          </a:stretch>
        </p:blipFill>
        <p:spPr>
          <a:xfrm>
            <a:off x="0" y="1201659"/>
            <a:ext cx="2616760" cy="2866560"/>
          </a:xfrm>
          <a:prstGeom prst="rect">
            <a:avLst/>
          </a:prstGeom>
        </p:spPr>
      </p:pic>
      <p:pic>
        <p:nvPicPr>
          <p:cNvPr id="10" name="Picture 9">
            <a:extLst>
              <a:ext uri="{FF2B5EF4-FFF2-40B4-BE49-F238E27FC236}">
                <a16:creationId xmlns:a16="http://schemas.microsoft.com/office/drawing/2014/main" id="{99274CAB-CBAF-9D3E-36B1-20C6EEF61F45}"/>
              </a:ext>
            </a:extLst>
          </p:cNvPr>
          <p:cNvPicPr>
            <a:picLocks noChangeAspect="1"/>
          </p:cNvPicPr>
          <p:nvPr/>
        </p:nvPicPr>
        <p:blipFill>
          <a:blip r:embed="rId6"/>
          <a:stretch>
            <a:fillRect/>
          </a:stretch>
        </p:blipFill>
        <p:spPr>
          <a:xfrm>
            <a:off x="104078" y="432202"/>
            <a:ext cx="8870331" cy="46208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7075F-3E48-CBDF-B6D5-C637739B0287}"/>
              </a:ext>
            </a:extLst>
          </p:cNvPr>
          <p:cNvSpPr>
            <a:spLocks noGrp="1"/>
          </p:cNvSpPr>
          <p:nvPr>
            <p:ph type="title"/>
          </p:nvPr>
        </p:nvSpPr>
        <p:spPr>
          <a:xfrm>
            <a:off x="727650" y="2148869"/>
            <a:ext cx="3552618" cy="535200"/>
          </a:xfrm>
        </p:spPr>
        <p:txBody>
          <a:bodyPr/>
          <a:lstStyle/>
          <a:p>
            <a:r>
              <a:rPr lang="en-US" sz="2000" dirty="0"/>
              <a:t>Stages</a:t>
            </a:r>
            <a:br>
              <a:rPr lang="en-US" dirty="0"/>
            </a:br>
            <a:endParaRPr lang="en-IN" dirty="0"/>
          </a:p>
        </p:txBody>
      </p:sp>
      <p:sp>
        <p:nvSpPr>
          <p:cNvPr id="3" name="Text Placeholder 2">
            <a:extLst>
              <a:ext uri="{FF2B5EF4-FFF2-40B4-BE49-F238E27FC236}">
                <a16:creationId xmlns:a16="http://schemas.microsoft.com/office/drawing/2014/main" id="{34E0AC92-5824-7E01-FB4F-B48000C285E6}"/>
              </a:ext>
            </a:extLst>
          </p:cNvPr>
          <p:cNvSpPr>
            <a:spLocks noGrp="1"/>
          </p:cNvSpPr>
          <p:nvPr>
            <p:ph type="body" idx="1"/>
          </p:nvPr>
        </p:nvSpPr>
        <p:spPr>
          <a:xfrm>
            <a:off x="727650" y="2683754"/>
            <a:ext cx="3115804" cy="1735366"/>
          </a:xfrm>
        </p:spPr>
        <p:txBody>
          <a:bodyPr/>
          <a:lstStyle/>
          <a:p>
            <a:r>
              <a:rPr lang="en-US" dirty="0"/>
              <a:t>Unit Testing</a:t>
            </a:r>
          </a:p>
          <a:p>
            <a:r>
              <a:rPr lang="en-US" dirty="0"/>
              <a:t>Integration Testing</a:t>
            </a:r>
          </a:p>
          <a:p>
            <a:r>
              <a:rPr lang="en-US" dirty="0"/>
              <a:t>System Testing</a:t>
            </a:r>
          </a:p>
          <a:p>
            <a:r>
              <a:rPr lang="en-US" dirty="0"/>
              <a:t>User Acceptance Testing</a:t>
            </a:r>
            <a:endParaRPr lang="en-IN" dirty="0"/>
          </a:p>
        </p:txBody>
      </p:sp>
      <p:sp>
        <p:nvSpPr>
          <p:cNvPr id="4" name="Title 1">
            <a:extLst>
              <a:ext uri="{FF2B5EF4-FFF2-40B4-BE49-F238E27FC236}">
                <a16:creationId xmlns:a16="http://schemas.microsoft.com/office/drawing/2014/main" id="{D0CBB80E-792B-EA68-47BF-11F1441CB21B}"/>
              </a:ext>
            </a:extLst>
          </p:cNvPr>
          <p:cNvSpPr txBox="1">
            <a:spLocks/>
          </p:cNvSpPr>
          <p:nvPr/>
        </p:nvSpPr>
        <p:spPr>
          <a:xfrm>
            <a:off x="4713248" y="2148869"/>
            <a:ext cx="4193755"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r>
              <a:rPr lang="en-US" sz="2000" dirty="0"/>
              <a:t>Techniques</a:t>
            </a:r>
          </a:p>
        </p:txBody>
      </p:sp>
      <p:sp>
        <p:nvSpPr>
          <p:cNvPr id="5" name="Text Placeholder 2">
            <a:extLst>
              <a:ext uri="{FF2B5EF4-FFF2-40B4-BE49-F238E27FC236}">
                <a16:creationId xmlns:a16="http://schemas.microsoft.com/office/drawing/2014/main" id="{EA0A98A7-98CE-A531-9CFA-DA79FD9312A1}"/>
              </a:ext>
            </a:extLst>
          </p:cNvPr>
          <p:cNvSpPr txBox="1">
            <a:spLocks/>
          </p:cNvSpPr>
          <p:nvPr/>
        </p:nvSpPr>
        <p:spPr>
          <a:xfrm>
            <a:off x="4713248" y="2683754"/>
            <a:ext cx="3115804" cy="8650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r>
              <a:rPr lang="en-US" dirty="0"/>
              <a:t>Automated Testing</a:t>
            </a:r>
          </a:p>
          <a:p>
            <a:r>
              <a:rPr lang="en-US" dirty="0"/>
              <a:t>Load Testing</a:t>
            </a:r>
          </a:p>
          <a:p>
            <a:r>
              <a:rPr lang="en-US" dirty="0"/>
              <a:t>Compatibility Testing</a:t>
            </a:r>
          </a:p>
          <a:p>
            <a:r>
              <a:rPr lang="en-US" dirty="0"/>
              <a:t>Security Testing</a:t>
            </a:r>
          </a:p>
          <a:p>
            <a:r>
              <a:rPr lang="en-US" dirty="0"/>
              <a:t>Usability Testing</a:t>
            </a:r>
          </a:p>
          <a:p>
            <a:r>
              <a:rPr lang="en-US" dirty="0"/>
              <a:t>Regression Testing</a:t>
            </a:r>
          </a:p>
          <a:p>
            <a:r>
              <a:rPr lang="en-US" dirty="0"/>
              <a:t>Performance Testing</a:t>
            </a:r>
          </a:p>
        </p:txBody>
      </p:sp>
      <p:sp>
        <p:nvSpPr>
          <p:cNvPr id="8" name="Title 1">
            <a:extLst>
              <a:ext uri="{FF2B5EF4-FFF2-40B4-BE49-F238E27FC236}">
                <a16:creationId xmlns:a16="http://schemas.microsoft.com/office/drawing/2014/main" id="{01B8A0CD-AABF-9D36-762F-9165F4F976D2}"/>
              </a:ext>
            </a:extLst>
          </p:cNvPr>
          <p:cNvSpPr txBox="1">
            <a:spLocks/>
          </p:cNvSpPr>
          <p:nvPr/>
        </p:nvSpPr>
        <p:spPr>
          <a:xfrm>
            <a:off x="727650" y="1283096"/>
            <a:ext cx="7688700"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r>
              <a:rPr lang="en-US" dirty="0"/>
              <a:t>Testing Plan</a:t>
            </a:r>
            <a:br>
              <a:rPr lang="en-US" dirty="0"/>
            </a:br>
            <a:endParaRPr lang="en-IN" dirty="0"/>
          </a:p>
        </p:txBody>
      </p:sp>
    </p:spTree>
    <p:extLst>
      <p:ext uri="{BB962C8B-B14F-4D97-AF65-F5344CB8AC3E}">
        <p14:creationId xmlns:p14="http://schemas.microsoft.com/office/powerpoint/2010/main" val="2609643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0"/>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Thank Y</a:t>
            </a:r>
            <a:r>
              <a:rPr lang="en-IN" dirty="0"/>
              <a:t>o</a:t>
            </a:r>
            <a:r>
              <a:rPr lang="en" dirty="0"/>
              <a:t>u </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0"/>
          <p:cNvSpPr txBox="1">
            <a:spLocks noGrp="1"/>
          </p:cNvSpPr>
          <p:nvPr>
            <p:ph type="title"/>
          </p:nvPr>
        </p:nvSpPr>
        <p:spPr>
          <a:xfrm>
            <a:off x="754876" y="166358"/>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Problem statement</a:t>
            </a:r>
            <a:endParaRPr sz="3000" dirty="0"/>
          </a:p>
        </p:txBody>
      </p:sp>
      <p:sp>
        <p:nvSpPr>
          <p:cNvPr id="157" name="Google Shape;157;p20"/>
          <p:cNvSpPr txBox="1">
            <a:spLocks noGrp="1"/>
          </p:cNvSpPr>
          <p:nvPr>
            <p:ph type="body" idx="2"/>
          </p:nvPr>
        </p:nvSpPr>
        <p:spPr>
          <a:xfrm>
            <a:off x="754876" y="1214495"/>
            <a:ext cx="33744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solidFill>
                  <a:schemeClr val="bg2"/>
                </a:solidFill>
              </a:rPr>
              <a:t> </a:t>
            </a:r>
            <a:r>
              <a:rPr lang="en" sz="1600" b="1" dirty="0">
                <a:solidFill>
                  <a:schemeClr val="bg1"/>
                </a:solidFill>
              </a:rPr>
              <a:t>Inefficiencies in traditional classroom management at TechEd Academy</a:t>
            </a:r>
            <a:endParaRPr sz="1600" b="1" dirty="0">
              <a:solidFill>
                <a:schemeClr val="bg1"/>
              </a:solidFill>
            </a:endParaRPr>
          </a:p>
          <a:p>
            <a:pPr marL="0" lvl="0" indent="0" algn="l" rtl="0">
              <a:spcBef>
                <a:spcPts val="1000"/>
              </a:spcBef>
              <a:spcAft>
                <a:spcPts val="0"/>
              </a:spcAft>
              <a:buNone/>
            </a:pPr>
            <a:r>
              <a:rPr lang="en" dirty="0">
                <a:solidFill>
                  <a:schemeClr val="bg2"/>
                </a:solidFill>
              </a:rPr>
              <a:t>The inefficiencies and limitations in traditional classroom management practices hinder effective teaching and learning, leading to time wastage and reduced productivity for teachers and students. The lack of modern technological solutions like automated attendance tracking and remote appliance control further exacerbates the administrative burden, impacting the overall learning experience at TechEd Academy.</a:t>
            </a:r>
            <a:endParaRPr dirty="0">
              <a:solidFill>
                <a:schemeClr val="bg2"/>
              </a:solidFill>
            </a:endParaRPr>
          </a:p>
          <a:p>
            <a:pPr marL="0" lvl="0" indent="0" algn="l" rtl="0">
              <a:lnSpc>
                <a:spcPct val="115000"/>
              </a:lnSpc>
              <a:spcBef>
                <a:spcPts val="1600"/>
              </a:spcBef>
              <a:spcAft>
                <a:spcPts val="1600"/>
              </a:spcAft>
              <a:buNone/>
            </a:pPr>
            <a:endParaRPr dirty="0">
              <a:solidFill>
                <a:schemeClr val="bg2"/>
              </a:solidFill>
            </a:endParaRPr>
          </a:p>
        </p:txBody>
      </p:sp>
      <p:sp>
        <p:nvSpPr>
          <p:cNvPr id="4" name="Google Shape;162;p21">
            <a:extLst>
              <a:ext uri="{FF2B5EF4-FFF2-40B4-BE49-F238E27FC236}">
                <a16:creationId xmlns:a16="http://schemas.microsoft.com/office/drawing/2014/main" id="{0D4158FC-CBBB-B711-759B-7700899DB1B8}"/>
              </a:ext>
            </a:extLst>
          </p:cNvPr>
          <p:cNvSpPr txBox="1">
            <a:spLocks/>
          </p:cNvSpPr>
          <p:nvPr/>
        </p:nvSpPr>
        <p:spPr>
          <a:xfrm>
            <a:off x="5152466" y="166358"/>
            <a:ext cx="3300900" cy="168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Raleway"/>
              <a:buNone/>
              <a:defRPr sz="3000" b="1" i="0" u="none" strike="noStrike" cap="none">
                <a:solidFill>
                  <a:srgbClr val="FFFFFF"/>
                </a:solidFill>
                <a:latin typeface="Raleway"/>
                <a:ea typeface="Raleway"/>
                <a:cs typeface="Raleway"/>
                <a:sym typeface="Raleway"/>
              </a:defRPr>
            </a:lvl1pPr>
            <a:lvl2pPr marR="0" lvl="1" algn="l" rtl="0">
              <a:lnSpc>
                <a:spcPct val="100000"/>
              </a:lnSpc>
              <a:spcBef>
                <a:spcPts val="0"/>
              </a:spcBef>
              <a:spcAft>
                <a:spcPts val="0"/>
              </a:spcAft>
              <a:buClr>
                <a:srgbClr val="FFFFFF"/>
              </a:buClr>
              <a:buSzPts val="3000"/>
              <a:buFont typeface="Raleway"/>
              <a:buNone/>
              <a:defRPr sz="3000" b="1" i="0" u="none" strike="noStrike" cap="none">
                <a:solidFill>
                  <a:srgbClr val="FFFFFF"/>
                </a:solidFill>
                <a:latin typeface="Raleway"/>
                <a:ea typeface="Raleway"/>
                <a:cs typeface="Raleway"/>
                <a:sym typeface="Raleway"/>
              </a:defRPr>
            </a:lvl2pPr>
            <a:lvl3pPr marR="0" lvl="2" algn="l" rtl="0">
              <a:lnSpc>
                <a:spcPct val="100000"/>
              </a:lnSpc>
              <a:spcBef>
                <a:spcPts val="0"/>
              </a:spcBef>
              <a:spcAft>
                <a:spcPts val="0"/>
              </a:spcAft>
              <a:buClr>
                <a:srgbClr val="FFFFFF"/>
              </a:buClr>
              <a:buSzPts val="3000"/>
              <a:buFont typeface="Raleway"/>
              <a:buNone/>
              <a:defRPr sz="3000" b="1" i="0" u="none" strike="noStrike" cap="none">
                <a:solidFill>
                  <a:srgbClr val="FFFFFF"/>
                </a:solidFill>
                <a:latin typeface="Raleway"/>
                <a:ea typeface="Raleway"/>
                <a:cs typeface="Raleway"/>
                <a:sym typeface="Raleway"/>
              </a:defRPr>
            </a:lvl3pPr>
            <a:lvl4pPr marR="0" lvl="3" algn="l" rtl="0">
              <a:lnSpc>
                <a:spcPct val="100000"/>
              </a:lnSpc>
              <a:spcBef>
                <a:spcPts val="0"/>
              </a:spcBef>
              <a:spcAft>
                <a:spcPts val="0"/>
              </a:spcAft>
              <a:buClr>
                <a:srgbClr val="FFFFFF"/>
              </a:buClr>
              <a:buSzPts val="3000"/>
              <a:buFont typeface="Raleway"/>
              <a:buNone/>
              <a:defRPr sz="3000" b="1" i="0" u="none" strike="noStrike" cap="none">
                <a:solidFill>
                  <a:srgbClr val="FFFFFF"/>
                </a:solidFill>
                <a:latin typeface="Raleway"/>
                <a:ea typeface="Raleway"/>
                <a:cs typeface="Raleway"/>
                <a:sym typeface="Raleway"/>
              </a:defRPr>
            </a:lvl4pPr>
            <a:lvl5pPr marR="0" lvl="4" algn="l" rtl="0">
              <a:lnSpc>
                <a:spcPct val="100000"/>
              </a:lnSpc>
              <a:spcBef>
                <a:spcPts val="0"/>
              </a:spcBef>
              <a:spcAft>
                <a:spcPts val="0"/>
              </a:spcAft>
              <a:buClr>
                <a:srgbClr val="FFFFFF"/>
              </a:buClr>
              <a:buSzPts val="3000"/>
              <a:buFont typeface="Raleway"/>
              <a:buNone/>
              <a:defRPr sz="3000" b="1" i="0" u="none" strike="noStrike" cap="none">
                <a:solidFill>
                  <a:srgbClr val="FFFFFF"/>
                </a:solidFill>
                <a:latin typeface="Raleway"/>
                <a:ea typeface="Raleway"/>
                <a:cs typeface="Raleway"/>
                <a:sym typeface="Raleway"/>
              </a:defRPr>
            </a:lvl5pPr>
            <a:lvl6pPr marR="0" lvl="5" algn="l" rtl="0">
              <a:lnSpc>
                <a:spcPct val="100000"/>
              </a:lnSpc>
              <a:spcBef>
                <a:spcPts val="0"/>
              </a:spcBef>
              <a:spcAft>
                <a:spcPts val="0"/>
              </a:spcAft>
              <a:buClr>
                <a:srgbClr val="FFFFFF"/>
              </a:buClr>
              <a:buSzPts val="3000"/>
              <a:buFont typeface="Raleway"/>
              <a:buNone/>
              <a:defRPr sz="3000" b="1" i="0" u="none" strike="noStrike" cap="none">
                <a:solidFill>
                  <a:srgbClr val="FFFFFF"/>
                </a:solidFill>
                <a:latin typeface="Raleway"/>
                <a:ea typeface="Raleway"/>
                <a:cs typeface="Raleway"/>
                <a:sym typeface="Raleway"/>
              </a:defRPr>
            </a:lvl6pPr>
            <a:lvl7pPr marR="0" lvl="6" algn="l" rtl="0">
              <a:lnSpc>
                <a:spcPct val="100000"/>
              </a:lnSpc>
              <a:spcBef>
                <a:spcPts val="0"/>
              </a:spcBef>
              <a:spcAft>
                <a:spcPts val="0"/>
              </a:spcAft>
              <a:buClr>
                <a:srgbClr val="FFFFFF"/>
              </a:buClr>
              <a:buSzPts val="3000"/>
              <a:buFont typeface="Raleway"/>
              <a:buNone/>
              <a:defRPr sz="3000" b="1" i="0" u="none" strike="noStrike" cap="none">
                <a:solidFill>
                  <a:srgbClr val="FFFFFF"/>
                </a:solidFill>
                <a:latin typeface="Raleway"/>
                <a:ea typeface="Raleway"/>
                <a:cs typeface="Raleway"/>
                <a:sym typeface="Raleway"/>
              </a:defRPr>
            </a:lvl7pPr>
            <a:lvl8pPr marR="0" lvl="7" algn="l" rtl="0">
              <a:lnSpc>
                <a:spcPct val="100000"/>
              </a:lnSpc>
              <a:spcBef>
                <a:spcPts val="0"/>
              </a:spcBef>
              <a:spcAft>
                <a:spcPts val="0"/>
              </a:spcAft>
              <a:buClr>
                <a:srgbClr val="FFFFFF"/>
              </a:buClr>
              <a:buSzPts val="3000"/>
              <a:buFont typeface="Raleway"/>
              <a:buNone/>
              <a:defRPr sz="3000" b="1" i="0" u="none" strike="noStrike" cap="none">
                <a:solidFill>
                  <a:srgbClr val="FFFFFF"/>
                </a:solidFill>
                <a:latin typeface="Raleway"/>
                <a:ea typeface="Raleway"/>
                <a:cs typeface="Raleway"/>
                <a:sym typeface="Raleway"/>
              </a:defRPr>
            </a:lvl8pPr>
            <a:lvl9pPr marR="0" lvl="8" algn="l" rtl="0">
              <a:lnSpc>
                <a:spcPct val="100000"/>
              </a:lnSpc>
              <a:spcBef>
                <a:spcPts val="0"/>
              </a:spcBef>
              <a:spcAft>
                <a:spcPts val="0"/>
              </a:spcAft>
              <a:buClr>
                <a:srgbClr val="FFFFFF"/>
              </a:buClr>
              <a:buSzPts val="3000"/>
              <a:buFont typeface="Raleway"/>
              <a:buNone/>
              <a:defRPr sz="3000" b="1" i="0" u="none" strike="noStrike" cap="none">
                <a:solidFill>
                  <a:srgbClr val="FFFFFF"/>
                </a:solidFill>
                <a:latin typeface="Raleway"/>
                <a:ea typeface="Raleway"/>
                <a:cs typeface="Raleway"/>
                <a:sym typeface="Raleway"/>
              </a:defRPr>
            </a:lvl9pPr>
          </a:lstStyle>
          <a:p>
            <a:r>
              <a:rPr lang="en-IN" dirty="0">
                <a:solidFill>
                  <a:schemeClr val="tx1">
                    <a:lumMod val="60000"/>
                    <a:lumOff val="40000"/>
                  </a:schemeClr>
                </a:solidFill>
              </a:rPr>
              <a:t>What customers do today</a:t>
            </a:r>
          </a:p>
          <a:p>
            <a:endParaRPr lang="en-IN" dirty="0">
              <a:solidFill>
                <a:schemeClr val="tx1">
                  <a:lumMod val="60000"/>
                  <a:lumOff val="40000"/>
                </a:schemeClr>
              </a:solidFill>
            </a:endParaRPr>
          </a:p>
        </p:txBody>
      </p:sp>
      <p:sp>
        <p:nvSpPr>
          <p:cNvPr id="5" name="Google Shape;163;p21">
            <a:extLst>
              <a:ext uri="{FF2B5EF4-FFF2-40B4-BE49-F238E27FC236}">
                <a16:creationId xmlns:a16="http://schemas.microsoft.com/office/drawing/2014/main" id="{0D243FD3-CF80-253A-0BF1-2AA8AE80EE8C}"/>
              </a:ext>
            </a:extLst>
          </p:cNvPr>
          <p:cNvSpPr txBox="1">
            <a:spLocks/>
          </p:cNvSpPr>
          <p:nvPr/>
        </p:nvSpPr>
        <p:spPr>
          <a:xfrm>
            <a:off x="5152466" y="1214495"/>
            <a:ext cx="3374400" cy="302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buFont typeface="Lato"/>
              <a:buNone/>
            </a:pPr>
            <a:r>
              <a:rPr lang="en-US" sz="1600" b="1" dirty="0">
                <a:solidFill>
                  <a:schemeClr val="dk1"/>
                </a:solidFill>
              </a:rPr>
              <a:t>SmartClassroom Management System streamlines classroom tasks, enhances learning experience, and improves administrative efficiency at TechEd Academy. </a:t>
            </a:r>
          </a:p>
          <a:p>
            <a:pPr marL="0" indent="0">
              <a:spcBef>
                <a:spcPts val="1000"/>
              </a:spcBef>
              <a:buFont typeface="Lato"/>
              <a:buNone/>
            </a:pPr>
            <a:r>
              <a:rPr lang="en-US" dirty="0"/>
              <a:t>Manual attendance tracking, limited appliance control, inefficient complaint handling, and disorganized file management create time wastage and administrative burdens for teachers and students at TechEd Academy.</a:t>
            </a:r>
          </a:p>
          <a:p>
            <a:pPr marL="0" indent="0">
              <a:spcBef>
                <a:spcPts val="1000"/>
              </a:spcBef>
              <a:spcAft>
                <a:spcPts val="1600"/>
              </a:spcAft>
              <a:buFont typeface="Lato"/>
              <a:buNone/>
            </a:pP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194FD-420F-3910-DFB1-58F88BD90B1C}"/>
              </a:ext>
            </a:extLst>
          </p:cNvPr>
          <p:cNvSpPr>
            <a:spLocks noGrp="1"/>
          </p:cNvSpPr>
          <p:nvPr>
            <p:ph type="title"/>
          </p:nvPr>
        </p:nvSpPr>
        <p:spPr/>
        <p:txBody>
          <a:bodyPr/>
          <a:lstStyle/>
          <a:p>
            <a:r>
              <a:rPr lang="en-US" dirty="0"/>
              <a:t>Feasibility Report</a:t>
            </a:r>
            <a:br>
              <a:rPr lang="en-US" dirty="0"/>
            </a:br>
            <a:endParaRPr lang="en-IN" dirty="0"/>
          </a:p>
        </p:txBody>
      </p:sp>
      <p:sp>
        <p:nvSpPr>
          <p:cNvPr id="3" name="Text Placeholder 2">
            <a:extLst>
              <a:ext uri="{FF2B5EF4-FFF2-40B4-BE49-F238E27FC236}">
                <a16:creationId xmlns:a16="http://schemas.microsoft.com/office/drawing/2014/main" id="{203D7245-4344-C927-80B1-D1EAC1859EDA}"/>
              </a:ext>
            </a:extLst>
          </p:cNvPr>
          <p:cNvSpPr>
            <a:spLocks noGrp="1"/>
          </p:cNvSpPr>
          <p:nvPr>
            <p:ph type="body" idx="1"/>
          </p:nvPr>
        </p:nvSpPr>
        <p:spPr>
          <a:xfrm>
            <a:off x="729450" y="2078875"/>
            <a:ext cx="7688700" cy="2441086"/>
          </a:xfrm>
        </p:spPr>
        <p:txBody>
          <a:bodyPr/>
          <a:lstStyle/>
          <a:p>
            <a:r>
              <a:rPr lang="en-US" dirty="0"/>
              <a:t>Before embarking on the development of the Smart Classroom Management System, our team conducted a comprehensive feasibility study to assess the viability of the project. The study focused on three following key aspects:</a:t>
            </a:r>
            <a:endParaRPr lang="en-US" dirty="0">
              <a:highlight>
                <a:srgbClr val="FFFF00"/>
              </a:highlight>
            </a:endParaRPr>
          </a:p>
          <a:p>
            <a:pPr lvl="1"/>
            <a:r>
              <a:rPr lang="en-US" dirty="0"/>
              <a:t>Economic Feasibility</a:t>
            </a:r>
          </a:p>
          <a:p>
            <a:pPr lvl="1"/>
            <a:r>
              <a:rPr lang="en-US" dirty="0"/>
              <a:t>Technical Feasibility</a:t>
            </a:r>
          </a:p>
          <a:p>
            <a:pPr lvl="1"/>
            <a:r>
              <a:rPr lang="en-US" dirty="0"/>
              <a:t>Operational Feasibility</a:t>
            </a:r>
          </a:p>
          <a:p>
            <a:endParaRPr lang="en-IN" dirty="0"/>
          </a:p>
        </p:txBody>
      </p:sp>
    </p:spTree>
    <p:extLst>
      <p:ext uri="{BB962C8B-B14F-4D97-AF65-F5344CB8AC3E}">
        <p14:creationId xmlns:p14="http://schemas.microsoft.com/office/powerpoint/2010/main" val="3254233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7075F-3E48-CBDF-B6D5-C637739B0287}"/>
              </a:ext>
            </a:extLst>
          </p:cNvPr>
          <p:cNvSpPr>
            <a:spLocks noGrp="1"/>
          </p:cNvSpPr>
          <p:nvPr>
            <p:ph type="title"/>
          </p:nvPr>
        </p:nvSpPr>
        <p:spPr>
          <a:xfrm>
            <a:off x="727650" y="2148869"/>
            <a:ext cx="3552618" cy="535200"/>
          </a:xfrm>
        </p:spPr>
        <p:txBody>
          <a:bodyPr/>
          <a:lstStyle/>
          <a:p>
            <a:r>
              <a:rPr lang="en-US" sz="2000" dirty="0"/>
              <a:t>Functional</a:t>
            </a:r>
            <a:br>
              <a:rPr lang="en-US" dirty="0"/>
            </a:br>
            <a:endParaRPr lang="en-IN" dirty="0"/>
          </a:p>
        </p:txBody>
      </p:sp>
      <p:sp>
        <p:nvSpPr>
          <p:cNvPr id="3" name="Text Placeholder 2">
            <a:extLst>
              <a:ext uri="{FF2B5EF4-FFF2-40B4-BE49-F238E27FC236}">
                <a16:creationId xmlns:a16="http://schemas.microsoft.com/office/drawing/2014/main" id="{34E0AC92-5824-7E01-FB4F-B48000C285E6}"/>
              </a:ext>
            </a:extLst>
          </p:cNvPr>
          <p:cNvSpPr>
            <a:spLocks noGrp="1"/>
          </p:cNvSpPr>
          <p:nvPr>
            <p:ph type="body" idx="1"/>
          </p:nvPr>
        </p:nvSpPr>
        <p:spPr>
          <a:xfrm>
            <a:off x="727650" y="2683754"/>
            <a:ext cx="3115804" cy="1735366"/>
          </a:xfrm>
        </p:spPr>
        <p:txBody>
          <a:bodyPr/>
          <a:lstStyle/>
          <a:p>
            <a:r>
              <a:rPr lang="en-US" dirty="0"/>
              <a:t>User Management</a:t>
            </a:r>
          </a:p>
          <a:p>
            <a:r>
              <a:rPr lang="en-US" dirty="0"/>
              <a:t>Login</a:t>
            </a:r>
          </a:p>
          <a:p>
            <a:r>
              <a:rPr lang="en-US" dirty="0"/>
              <a:t>Mark Attendance</a:t>
            </a:r>
          </a:p>
          <a:p>
            <a:r>
              <a:rPr lang="en-US" dirty="0"/>
              <a:t>Report Problem</a:t>
            </a:r>
          </a:p>
          <a:p>
            <a:r>
              <a:rPr lang="en-US" dirty="0"/>
              <a:t>File Management</a:t>
            </a:r>
          </a:p>
          <a:p>
            <a:r>
              <a:rPr lang="en" dirty="0"/>
              <a:t>Remote appliance control</a:t>
            </a:r>
            <a:endParaRPr lang="en-US" dirty="0"/>
          </a:p>
          <a:p>
            <a:endParaRPr lang="en-IN" dirty="0"/>
          </a:p>
        </p:txBody>
      </p:sp>
      <p:sp>
        <p:nvSpPr>
          <p:cNvPr id="4" name="Title 1">
            <a:extLst>
              <a:ext uri="{FF2B5EF4-FFF2-40B4-BE49-F238E27FC236}">
                <a16:creationId xmlns:a16="http://schemas.microsoft.com/office/drawing/2014/main" id="{D0CBB80E-792B-EA68-47BF-11F1441CB21B}"/>
              </a:ext>
            </a:extLst>
          </p:cNvPr>
          <p:cNvSpPr txBox="1">
            <a:spLocks/>
          </p:cNvSpPr>
          <p:nvPr/>
        </p:nvSpPr>
        <p:spPr>
          <a:xfrm>
            <a:off x="4713248" y="2148869"/>
            <a:ext cx="4193755"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r>
              <a:rPr lang="en-US" sz="2000" dirty="0"/>
              <a:t>Non-Functional</a:t>
            </a:r>
          </a:p>
        </p:txBody>
      </p:sp>
      <p:sp>
        <p:nvSpPr>
          <p:cNvPr id="5" name="Text Placeholder 2">
            <a:extLst>
              <a:ext uri="{FF2B5EF4-FFF2-40B4-BE49-F238E27FC236}">
                <a16:creationId xmlns:a16="http://schemas.microsoft.com/office/drawing/2014/main" id="{EA0A98A7-98CE-A531-9CFA-DA79FD9312A1}"/>
              </a:ext>
            </a:extLst>
          </p:cNvPr>
          <p:cNvSpPr txBox="1">
            <a:spLocks/>
          </p:cNvSpPr>
          <p:nvPr/>
        </p:nvSpPr>
        <p:spPr>
          <a:xfrm>
            <a:off x="4713248" y="2683754"/>
            <a:ext cx="3115804" cy="8650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r>
              <a:rPr lang="en-US" dirty="0"/>
              <a:t>Security and Access Control</a:t>
            </a:r>
          </a:p>
          <a:p>
            <a:r>
              <a:rPr lang="en-US" dirty="0"/>
              <a:t>Data Integrity and Accuracy</a:t>
            </a:r>
          </a:p>
          <a:p>
            <a:r>
              <a:rPr lang="en-US" dirty="0"/>
              <a:t>Performance Efficiency</a:t>
            </a:r>
          </a:p>
        </p:txBody>
      </p:sp>
      <p:sp>
        <p:nvSpPr>
          <p:cNvPr id="8" name="Title 1">
            <a:extLst>
              <a:ext uri="{FF2B5EF4-FFF2-40B4-BE49-F238E27FC236}">
                <a16:creationId xmlns:a16="http://schemas.microsoft.com/office/drawing/2014/main" id="{01B8A0CD-AABF-9D36-762F-9165F4F976D2}"/>
              </a:ext>
            </a:extLst>
          </p:cNvPr>
          <p:cNvSpPr txBox="1">
            <a:spLocks/>
          </p:cNvSpPr>
          <p:nvPr/>
        </p:nvSpPr>
        <p:spPr>
          <a:xfrm>
            <a:off x="727650" y="1283096"/>
            <a:ext cx="7688700"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r>
              <a:rPr lang="en-US" dirty="0"/>
              <a:t>Requirements</a:t>
            </a:r>
            <a:br>
              <a:rPr lang="en-US" dirty="0"/>
            </a:br>
            <a:endParaRPr lang="en-IN" dirty="0"/>
          </a:p>
        </p:txBody>
      </p:sp>
    </p:spTree>
    <p:extLst>
      <p:ext uri="{BB962C8B-B14F-4D97-AF65-F5344CB8AC3E}">
        <p14:creationId xmlns:p14="http://schemas.microsoft.com/office/powerpoint/2010/main" val="2880050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4"/>
          <p:cNvSpPr txBox="1">
            <a:spLocks noGrp="1"/>
          </p:cNvSpPr>
          <p:nvPr>
            <p:ph type="body" idx="1"/>
          </p:nvPr>
        </p:nvSpPr>
        <p:spPr>
          <a:xfrm>
            <a:off x="546570" y="2007755"/>
            <a:ext cx="7688700" cy="2601416"/>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dirty="0"/>
              <a:t>As a teacher,</a:t>
            </a:r>
          </a:p>
          <a:p>
            <a:pPr lvl="1" indent="-311150">
              <a:spcBef>
                <a:spcPts val="0"/>
              </a:spcBef>
              <a:buSzPts val="1300"/>
              <a:buChar char="➔"/>
            </a:pPr>
            <a:r>
              <a:rPr lang="en" dirty="0"/>
              <a:t>I want to mark attendance digitally. </a:t>
            </a:r>
          </a:p>
          <a:p>
            <a:pPr lvl="1" indent="-311150">
              <a:spcBef>
                <a:spcPts val="0"/>
              </a:spcBef>
              <a:buSzPts val="1300"/>
              <a:buChar char="➔"/>
            </a:pPr>
            <a:r>
              <a:rPr lang="en" dirty="0"/>
              <a:t>I want to remotely control classroom appliances.</a:t>
            </a:r>
            <a:endParaRPr dirty="0"/>
          </a:p>
          <a:p>
            <a:pPr marL="457200" lvl="0" indent="-311150" algn="l" rtl="0">
              <a:spcBef>
                <a:spcPts val="1000"/>
              </a:spcBef>
              <a:spcAft>
                <a:spcPts val="0"/>
              </a:spcAft>
              <a:buSzPts val="1300"/>
              <a:buChar char="➔"/>
            </a:pPr>
            <a:r>
              <a:rPr lang="en" dirty="0"/>
              <a:t>As a student</a:t>
            </a:r>
          </a:p>
          <a:p>
            <a:pPr lvl="1" indent="-311150">
              <a:spcBef>
                <a:spcPts val="1000"/>
              </a:spcBef>
              <a:buSzPts val="1300"/>
              <a:buChar char="➔"/>
            </a:pPr>
            <a:r>
              <a:rPr lang="en" dirty="0"/>
              <a:t>I want to access class materials online.</a:t>
            </a:r>
          </a:p>
          <a:p>
            <a:pPr lvl="1" indent="-311150">
              <a:spcBef>
                <a:spcPts val="1000"/>
              </a:spcBef>
              <a:buSzPts val="1300"/>
              <a:buChar char="➔"/>
            </a:pPr>
            <a:r>
              <a:rPr lang="en" dirty="0"/>
              <a:t>I want to report classroom issues easily.</a:t>
            </a:r>
          </a:p>
          <a:p>
            <a:pPr marL="457200" lvl="0" indent="-311150" algn="l" rtl="0">
              <a:spcBef>
                <a:spcPts val="1000"/>
              </a:spcBef>
              <a:spcAft>
                <a:spcPts val="0"/>
              </a:spcAft>
              <a:buSzPts val="1300"/>
              <a:buChar char="➔"/>
            </a:pPr>
            <a:r>
              <a:rPr lang="en" dirty="0"/>
              <a:t>As an administrator</a:t>
            </a:r>
          </a:p>
          <a:p>
            <a:pPr lvl="1" indent="-311150">
              <a:spcBef>
                <a:spcPts val="1000"/>
              </a:spcBef>
              <a:buSzPts val="1300"/>
              <a:buChar char="➔"/>
            </a:pPr>
            <a:r>
              <a:rPr lang="en" dirty="0"/>
              <a:t>I want to handle complaints efficiently.</a:t>
            </a:r>
            <a:endParaRPr dirty="0"/>
          </a:p>
          <a:p>
            <a:pPr marL="0" lvl="0" indent="0" algn="l" rtl="0">
              <a:spcBef>
                <a:spcPts val="1000"/>
              </a:spcBef>
              <a:spcAft>
                <a:spcPts val="1000"/>
              </a:spcAft>
              <a:buNone/>
            </a:pPr>
            <a:endParaRPr dirty="0"/>
          </a:p>
        </p:txBody>
      </p:sp>
      <p:sp>
        <p:nvSpPr>
          <p:cNvPr id="187" name="Google Shape;187;p24"/>
          <p:cNvSpPr txBox="1">
            <a:spLocks noGrp="1"/>
          </p:cNvSpPr>
          <p:nvPr>
            <p:ph type="title"/>
          </p:nvPr>
        </p:nvSpPr>
        <p:spPr>
          <a:xfrm>
            <a:off x="546570" y="132881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Use cases / user stories</a:t>
            </a:r>
            <a:endParaRPr sz="3000" dirty="0"/>
          </a:p>
        </p:txBody>
      </p:sp>
      <p:pic>
        <p:nvPicPr>
          <p:cNvPr id="4" name="Picture 3">
            <a:extLst>
              <a:ext uri="{FF2B5EF4-FFF2-40B4-BE49-F238E27FC236}">
                <a16:creationId xmlns:a16="http://schemas.microsoft.com/office/drawing/2014/main" id="{A3CC738A-8B5C-E858-7A69-141197BB7F5D}"/>
              </a:ext>
            </a:extLst>
          </p:cNvPr>
          <p:cNvPicPr>
            <a:picLocks noChangeAspect="1"/>
          </p:cNvPicPr>
          <p:nvPr/>
        </p:nvPicPr>
        <p:blipFill>
          <a:blip r:embed="rId3"/>
          <a:stretch>
            <a:fillRect/>
          </a:stretch>
        </p:blipFill>
        <p:spPr>
          <a:xfrm>
            <a:off x="5348896" y="1117843"/>
            <a:ext cx="3740102" cy="392784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E9ACE-9559-92A6-F854-57F3C34802CA}"/>
              </a:ext>
            </a:extLst>
          </p:cNvPr>
          <p:cNvSpPr>
            <a:spLocks noGrp="1"/>
          </p:cNvSpPr>
          <p:nvPr>
            <p:ph type="title"/>
          </p:nvPr>
        </p:nvSpPr>
        <p:spPr>
          <a:xfrm>
            <a:off x="727650" y="634709"/>
            <a:ext cx="7688700" cy="535200"/>
          </a:xfrm>
        </p:spPr>
        <p:txBody>
          <a:bodyPr/>
          <a:lstStyle/>
          <a:p>
            <a:r>
              <a:rPr lang="en-GB" dirty="0"/>
              <a:t>Use Case Description</a:t>
            </a:r>
            <a:br>
              <a:rPr lang="en-IN" dirty="0"/>
            </a:br>
            <a:endParaRPr lang="en-IN" dirty="0"/>
          </a:p>
        </p:txBody>
      </p:sp>
      <p:graphicFrame>
        <p:nvGraphicFramePr>
          <p:cNvPr id="4" name="Table 3">
            <a:extLst>
              <a:ext uri="{FF2B5EF4-FFF2-40B4-BE49-F238E27FC236}">
                <a16:creationId xmlns:a16="http://schemas.microsoft.com/office/drawing/2014/main" id="{176FD84C-8E34-7107-47C7-5099B3002824}"/>
              </a:ext>
            </a:extLst>
          </p:cNvPr>
          <p:cNvGraphicFramePr>
            <a:graphicFrameLocks noGrp="1"/>
          </p:cNvGraphicFramePr>
          <p:nvPr>
            <p:extLst>
              <p:ext uri="{D42A27DB-BD31-4B8C-83A1-F6EECF244321}">
                <p14:modId xmlns:p14="http://schemas.microsoft.com/office/powerpoint/2010/main" val="234489685"/>
              </p:ext>
            </p:extLst>
          </p:nvPr>
        </p:nvGraphicFramePr>
        <p:xfrm>
          <a:off x="894940" y="1401824"/>
          <a:ext cx="5837555" cy="3311592"/>
        </p:xfrm>
        <a:graphic>
          <a:graphicData uri="http://schemas.openxmlformats.org/drawingml/2006/table">
            <a:tbl>
              <a:tblPr firstRow="1" firstCol="1" bandRow="1">
                <a:tableStyleId>{5C22544A-7EE6-4342-B048-85BDC9FD1C3A}</a:tableStyleId>
              </a:tblPr>
              <a:tblGrid>
                <a:gridCol w="1533525">
                  <a:extLst>
                    <a:ext uri="{9D8B030D-6E8A-4147-A177-3AD203B41FA5}">
                      <a16:colId xmlns:a16="http://schemas.microsoft.com/office/drawing/2014/main" val="4243684631"/>
                    </a:ext>
                  </a:extLst>
                </a:gridCol>
                <a:gridCol w="4304030">
                  <a:extLst>
                    <a:ext uri="{9D8B030D-6E8A-4147-A177-3AD203B41FA5}">
                      <a16:colId xmlns:a16="http://schemas.microsoft.com/office/drawing/2014/main" val="1230347943"/>
                    </a:ext>
                  </a:extLst>
                </a:gridCol>
              </a:tblGrid>
              <a:tr h="177800">
                <a:tc>
                  <a:txBody>
                    <a:bodyPr/>
                    <a:lstStyle/>
                    <a:p>
                      <a:pPr marL="0" marR="0">
                        <a:lnSpc>
                          <a:spcPct val="115000"/>
                        </a:lnSpc>
                        <a:spcBef>
                          <a:spcPts val="0"/>
                        </a:spcBef>
                        <a:spcAft>
                          <a:spcPts val="0"/>
                        </a:spcAft>
                      </a:pPr>
                      <a:r>
                        <a:rPr lang="en-GB" sz="1100">
                          <a:effectLst/>
                        </a:rPr>
                        <a:t>Use Case</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r>
                        <a:rPr lang="en-GB" sz="1100">
                          <a:effectLst/>
                        </a:rPr>
                        <a:t>Adding or Removing Student</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47864309"/>
                  </a:ext>
                </a:extLst>
              </a:tr>
              <a:tr h="172085">
                <a:tc>
                  <a:txBody>
                    <a:bodyPr/>
                    <a:lstStyle/>
                    <a:p>
                      <a:pPr marL="0" marR="0">
                        <a:lnSpc>
                          <a:spcPct val="115000"/>
                        </a:lnSpc>
                        <a:spcBef>
                          <a:spcPts val="0"/>
                        </a:spcBef>
                        <a:spcAft>
                          <a:spcPts val="0"/>
                        </a:spcAft>
                      </a:pPr>
                      <a:r>
                        <a:rPr lang="en-GB" sz="1100">
                          <a:effectLst/>
                        </a:rPr>
                        <a:t>Primary Actors</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r>
                        <a:rPr lang="en-GB" sz="1100">
                          <a:effectLst/>
                        </a:rPr>
                        <a:t>Teacher</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535363963"/>
                  </a:ext>
                </a:extLst>
              </a:tr>
              <a:tr h="177800">
                <a:tc>
                  <a:txBody>
                    <a:bodyPr/>
                    <a:lstStyle/>
                    <a:p>
                      <a:pPr marL="0" marR="0">
                        <a:lnSpc>
                          <a:spcPct val="115000"/>
                        </a:lnSpc>
                        <a:spcBef>
                          <a:spcPts val="0"/>
                        </a:spcBef>
                        <a:spcAft>
                          <a:spcPts val="0"/>
                        </a:spcAft>
                      </a:pPr>
                      <a:r>
                        <a:rPr lang="en-GB" sz="1100">
                          <a:effectLst/>
                        </a:rPr>
                        <a:t>Importance Level</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r>
                        <a:rPr lang="en-GB" sz="1100">
                          <a:effectLst/>
                        </a:rPr>
                        <a:t>High</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43259985"/>
                  </a:ext>
                </a:extLst>
              </a:tr>
              <a:tr h="177800">
                <a:tc>
                  <a:txBody>
                    <a:bodyPr/>
                    <a:lstStyle/>
                    <a:p>
                      <a:pPr marL="0" marR="0">
                        <a:lnSpc>
                          <a:spcPct val="115000"/>
                        </a:lnSpc>
                        <a:spcBef>
                          <a:spcPts val="0"/>
                        </a:spcBef>
                        <a:spcAft>
                          <a:spcPts val="0"/>
                        </a:spcAft>
                      </a:pPr>
                      <a:r>
                        <a:rPr lang="en-GB" sz="1100" dirty="0">
                          <a:effectLst/>
                        </a:rPr>
                        <a:t>Stake Holders</a:t>
                      </a:r>
                      <a:endParaRPr lang="en-IN"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r>
                        <a:rPr lang="en-GB" sz="1100">
                          <a:effectLst/>
                        </a:rPr>
                        <a:t>Teacher, Student</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964643390"/>
                  </a:ext>
                </a:extLst>
              </a:tr>
              <a:tr h="349885">
                <a:tc>
                  <a:txBody>
                    <a:bodyPr/>
                    <a:lstStyle/>
                    <a:p>
                      <a:pPr marL="0" marR="0">
                        <a:lnSpc>
                          <a:spcPct val="115000"/>
                        </a:lnSpc>
                        <a:spcBef>
                          <a:spcPts val="0"/>
                        </a:spcBef>
                        <a:spcAft>
                          <a:spcPts val="0"/>
                        </a:spcAft>
                      </a:pPr>
                      <a:r>
                        <a:rPr lang="en-GB" sz="1100">
                          <a:effectLst/>
                        </a:rPr>
                        <a:t>Brief Description</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r>
                        <a:rPr lang="en-GB" sz="1100">
                          <a:effectLst/>
                        </a:rPr>
                        <a:t>This use cases describes how to add a new student or remove an existing student from the application.</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883007128"/>
                  </a:ext>
                </a:extLst>
              </a:tr>
              <a:tr h="177800">
                <a:tc>
                  <a:txBody>
                    <a:bodyPr/>
                    <a:lstStyle/>
                    <a:p>
                      <a:pPr marL="0" marR="0">
                        <a:lnSpc>
                          <a:spcPct val="115000"/>
                        </a:lnSpc>
                        <a:spcBef>
                          <a:spcPts val="0"/>
                        </a:spcBef>
                        <a:spcAft>
                          <a:spcPts val="0"/>
                        </a:spcAft>
                      </a:pPr>
                      <a:r>
                        <a:rPr lang="en-GB" sz="1100">
                          <a:effectLst/>
                        </a:rPr>
                        <a:t>Trigger</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r>
                        <a:rPr lang="en-GB" sz="1100">
                          <a:effectLst/>
                        </a:rPr>
                        <a:t>New student has enrolled to class or Existing student left the class</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079378535"/>
                  </a:ext>
                </a:extLst>
              </a:tr>
              <a:tr h="701040">
                <a:tc>
                  <a:txBody>
                    <a:bodyPr/>
                    <a:lstStyle/>
                    <a:p>
                      <a:pPr marL="0" marR="0">
                        <a:lnSpc>
                          <a:spcPct val="115000"/>
                        </a:lnSpc>
                        <a:spcBef>
                          <a:spcPts val="0"/>
                        </a:spcBef>
                        <a:spcAft>
                          <a:spcPts val="0"/>
                        </a:spcAft>
                      </a:pPr>
                      <a:r>
                        <a:rPr lang="en-GB" sz="1100">
                          <a:effectLst/>
                        </a:rPr>
                        <a:t>Relationships</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r>
                        <a:rPr lang="en-GB" sz="1100" dirty="0">
                          <a:effectLst/>
                        </a:rPr>
                        <a:t>Association: New Student or Existing student</a:t>
                      </a:r>
                      <a:endParaRPr lang="en-IN" sz="1100" dirty="0">
                        <a:effectLst/>
                      </a:endParaRPr>
                    </a:p>
                    <a:p>
                      <a:pPr marL="0" marR="0">
                        <a:lnSpc>
                          <a:spcPct val="115000"/>
                        </a:lnSpc>
                        <a:spcBef>
                          <a:spcPts val="0"/>
                        </a:spcBef>
                        <a:spcAft>
                          <a:spcPts val="0"/>
                        </a:spcAft>
                      </a:pPr>
                      <a:r>
                        <a:rPr lang="en-GB" sz="1100" dirty="0">
                          <a:effectLst/>
                        </a:rPr>
                        <a:t>Include: Student details</a:t>
                      </a:r>
                      <a:endParaRPr lang="en-IN" sz="1100" dirty="0">
                        <a:effectLst/>
                      </a:endParaRPr>
                    </a:p>
                    <a:p>
                      <a:pPr marL="0" marR="0">
                        <a:lnSpc>
                          <a:spcPct val="115000"/>
                        </a:lnSpc>
                        <a:spcBef>
                          <a:spcPts val="0"/>
                        </a:spcBef>
                        <a:spcAft>
                          <a:spcPts val="0"/>
                        </a:spcAft>
                      </a:pPr>
                      <a:r>
                        <a:rPr lang="en-GB" sz="1100" dirty="0">
                          <a:effectLst/>
                        </a:rPr>
                        <a:t>Extends: </a:t>
                      </a:r>
                      <a:endParaRPr lang="en-IN" sz="1100" dirty="0">
                        <a:effectLst/>
                      </a:endParaRPr>
                    </a:p>
                    <a:p>
                      <a:pPr marL="0" marR="0">
                        <a:lnSpc>
                          <a:spcPct val="115000"/>
                        </a:lnSpc>
                        <a:spcBef>
                          <a:spcPts val="0"/>
                        </a:spcBef>
                        <a:spcAft>
                          <a:spcPts val="0"/>
                        </a:spcAft>
                      </a:pPr>
                      <a:r>
                        <a:rPr lang="en-GB" sz="1100" dirty="0">
                          <a:effectLst/>
                        </a:rPr>
                        <a:t>Generalization: Manage students</a:t>
                      </a:r>
                      <a:endParaRPr lang="en-IN"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087073325"/>
                  </a:ext>
                </a:extLst>
              </a:tr>
              <a:tr h="1277620">
                <a:tc>
                  <a:txBody>
                    <a:bodyPr/>
                    <a:lstStyle/>
                    <a:p>
                      <a:pPr marL="0" marR="0">
                        <a:lnSpc>
                          <a:spcPct val="115000"/>
                        </a:lnSpc>
                        <a:spcBef>
                          <a:spcPts val="0"/>
                        </a:spcBef>
                        <a:spcAft>
                          <a:spcPts val="0"/>
                        </a:spcAft>
                      </a:pPr>
                      <a:r>
                        <a:rPr lang="en-GB" sz="1100">
                          <a:effectLst/>
                        </a:rPr>
                        <a:t>Normal Flow of Events:</a:t>
                      </a:r>
                      <a:endParaRPr lang="en-IN"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r>
                        <a:rPr lang="en-GB" sz="1100" dirty="0">
                          <a:effectLst/>
                        </a:rPr>
                        <a:t> Adding Student:</a:t>
                      </a:r>
                      <a:endParaRPr lang="en-IN" sz="1100" dirty="0">
                        <a:effectLst/>
                      </a:endParaRPr>
                    </a:p>
                    <a:p>
                      <a:pPr marL="342900" marR="0" lvl="0" indent="-342900">
                        <a:lnSpc>
                          <a:spcPct val="120000"/>
                        </a:lnSpc>
                        <a:spcBef>
                          <a:spcPts val="0"/>
                        </a:spcBef>
                        <a:spcAft>
                          <a:spcPts val="0"/>
                        </a:spcAft>
                        <a:buFont typeface="+mj-lt"/>
                        <a:buAutoNum type="arabicPeriod"/>
                      </a:pPr>
                      <a:r>
                        <a:rPr lang="en-US" sz="1050" dirty="0">
                          <a:effectLst/>
                        </a:rPr>
                        <a:t>A new student enrolled in the class.</a:t>
                      </a:r>
                      <a:endParaRPr lang="en-IN" sz="1050" dirty="0">
                        <a:effectLst/>
                      </a:endParaRPr>
                    </a:p>
                    <a:p>
                      <a:pPr marL="342900" marR="0" lvl="0" indent="-342900">
                        <a:lnSpc>
                          <a:spcPct val="120000"/>
                        </a:lnSpc>
                        <a:spcBef>
                          <a:spcPts val="0"/>
                        </a:spcBef>
                        <a:spcAft>
                          <a:spcPts val="0"/>
                        </a:spcAft>
                        <a:buFont typeface="+mj-lt"/>
                        <a:buAutoNum type="arabicPeriod"/>
                      </a:pPr>
                      <a:r>
                        <a:rPr lang="en-US" sz="1050" dirty="0">
                          <a:effectLst/>
                        </a:rPr>
                        <a:t>Teacher must add the student in application.</a:t>
                      </a:r>
                      <a:endParaRPr lang="en-IN" sz="1050" dirty="0">
                        <a:effectLst/>
                      </a:endParaRPr>
                    </a:p>
                    <a:p>
                      <a:pPr marL="0" marR="0">
                        <a:lnSpc>
                          <a:spcPct val="115000"/>
                        </a:lnSpc>
                        <a:spcBef>
                          <a:spcPts val="0"/>
                        </a:spcBef>
                        <a:spcAft>
                          <a:spcPts val="0"/>
                        </a:spcAft>
                      </a:pPr>
                      <a:r>
                        <a:rPr lang="en-US" sz="1100" dirty="0">
                          <a:effectLst/>
                        </a:rPr>
                        <a:t> </a:t>
                      </a:r>
                      <a:r>
                        <a:rPr lang="en-GB" sz="1100" dirty="0">
                          <a:effectLst/>
                        </a:rPr>
                        <a:t>Remove Student:</a:t>
                      </a:r>
                      <a:endParaRPr lang="en-IN" sz="1100" dirty="0">
                        <a:effectLst/>
                      </a:endParaRPr>
                    </a:p>
                    <a:p>
                      <a:pPr marL="342900" marR="0" lvl="0" indent="-342900">
                        <a:lnSpc>
                          <a:spcPct val="120000"/>
                        </a:lnSpc>
                        <a:spcBef>
                          <a:spcPts val="0"/>
                        </a:spcBef>
                        <a:spcAft>
                          <a:spcPts val="0"/>
                        </a:spcAft>
                        <a:buFont typeface="+mj-lt"/>
                        <a:buAutoNum type="arabicPeriod"/>
                      </a:pPr>
                      <a:r>
                        <a:rPr lang="en-US" sz="1050" dirty="0">
                          <a:effectLst/>
                        </a:rPr>
                        <a:t>Existing students have left the class.</a:t>
                      </a:r>
                      <a:endParaRPr lang="en-IN" sz="1050" dirty="0">
                        <a:effectLst/>
                      </a:endParaRPr>
                    </a:p>
                    <a:p>
                      <a:pPr marL="342900" marR="0" lvl="0" indent="-342900">
                        <a:lnSpc>
                          <a:spcPct val="120000"/>
                        </a:lnSpc>
                        <a:spcBef>
                          <a:spcPts val="0"/>
                        </a:spcBef>
                        <a:spcAft>
                          <a:spcPts val="0"/>
                        </a:spcAft>
                        <a:buFont typeface="+mj-lt"/>
                        <a:buAutoNum type="arabicPeriod"/>
                      </a:pPr>
                      <a:r>
                        <a:rPr lang="en-US" sz="1050" dirty="0">
                          <a:effectLst/>
                        </a:rPr>
                        <a:t>Teacher must remove the student in application.</a:t>
                      </a:r>
                      <a:endParaRPr lang="en-IN" sz="1050"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477731598"/>
                  </a:ext>
                </a:extLst>
              </a:tr>
            </a:tbl>
          </a:graphicData>
        </a:graphic>
      </p:graphicFrame>
    </p:spTree>
    <p:extLst>
      <p:ext uri="{BB962C8B-B14F-4D97-AF65-F5344CB8AC3E}">
        <p14:creationId xmlns:p14="http://schemas.microsoft.com/office/powerpoint/2010/main" val="2507324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Solution description</a:t>
            </a:r>
            <a:endParaRPr dirty="0"/>
          </a:p>
        </p:txBody>
      </p:sp>
      <p:sp>
        <p:nvSpPr>
          <p:cNvPr id="198" name="Google Shape;198;p2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dirty="0"/>
              <a:t>The SmartClassroom Management System is a comprehensive and user-friendly platform that streamlines classroom tasks, improves administrative efficiency, and enhances the overall learning experience at TechEd Academy. </a:t>
            </a:r>
            <a:endParaRPr dirty="0"/>
          </a:p>
          <a:p>
            <a:pPr marL="0" lvl="0" indent="0" algn="l" rtl="0">
              <a:lnSpc>
                <a:spcPct val="150000"/>
              </a:lnSpc>
              <a:spcBef>
                <a:spcPts val="1600"/>
              </a:spcBef>
              <a:spcAft>
                <a:spcPts val="1600"/>
              </a:spcAft>
              <a:buNone/>
            </a:pPr>
            <a:r>
              <a:rPr lang="en" dirty="0"/>
              <a:t>It offers features like digital attendance tracking, remote appliance control, efficient complaint handling, secure file storage, and easy problem reporting for teachers, staff, and students.</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it’s better than existing solutions </a:t>
            </a:r>
            <a:endParaRPr/>
          </a:p>
        </p:txBody>
      </p:sp>
      <p:sp>
        <p:nvSpPr>
          <p:cNvPr id="204" name="Google Shape;204;p2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SmartClassroom Management System excels over existing solutions with its digital attendance tracking, centralized file storage, and remote appliance control, enhancing efficiency and organization in classroom management.</a:t>
            </a:r>
            <a:endParaRPr dirty="0"/>
          </a:p>
          <a:p>
            <a:pPr marL="0" lvl="0" indent="0" algn="l" rtl="0">
              <a:spcBef>
                <a:spcPts val="1600"/>
              </a:spcBef>
              <a:spcAft>
                <a:spcPts val="0"/>
              </a:spcAft>
              <a:buNone/>
            </a:pPr>
            <a:r>
              <a:rPr lang="en" dirty="0"/>
              <a:t> Its user-friendly interface and scalability set it apart from fragmented solutions, providing a seamless and engaging learning experience for TechEd Academy's teachers, staff, and students. </a:t>
            </a:r>
            <a:endParaRPr dirty="0"/>
          </a:p>
          <a:p>
            <a:pPr marL="0" lvl="0" indent="0" algn="l" rtl="0">
              <a:spcBef>
                <a:spcPts val="1600"/>
              </a:spcBef>
              <a:spcAft>
                <a:spcPts val="1600"/>
              </a:spcAft>
              <a:buNone/>
            </a:pPr>
            <a:r>
              <a:rPr lang="en" dirty="0"/>
              <a:t>By addressing multiple pain points, our system proves to be a superior and comprehensive platform for classroom management.</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Design Pattern</a:t>
            </a:r>
            <a:endParaRPr dirty="0"/>
          </a:p>
        </p:txBody>
      </p:sp>
      <p:sp>
        <p:nvSpPr>
          <p:cNvPr id="204" name="Google Shape;204;p2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algn="just">
              <a:lnSpc>
                <a:spcPct val="150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For the SmartClassroom Management System, we have used the Model-View-Controller (MVC) pattern. </a:t>
            </a:r>
          </a:p>
          <a:p>
            <a:pPr algn="just">
              <a:lnSpc>
                <a:spcPct val="150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This design pattern divides the application into three parts: models for data and logic, views for the user interface, and controllers for data flow. </a:t>
            </a:r>
          </a:p>
          <a:p>
            <a:pPr algn="just">
              <a:lnSpc>
                <a:spcPct val="150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The MVC pattern ensures a clear separation of concerns, enabling independent development and maintenance of each component.</a:t>
            </a:r>
            <a:endParaRPr lang="en-IN" sz="1600" dirty="0">
              <a:effectLst/>
              <a:latin typeface="Calibri" panose="020F0502020204030204" pitchFamily="34"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sz="1200" dirty="0"/>
          </a:p>
        </p:txBody>
      </p:sp>
    </p:spTree>
    <p:extLst>
      <p:ext uri="{BB962C8B-B14F-4D97-AF65-F5344CB8AC3E}">
        <p14:creationId xmlns:p14="http://schemas.microsoft.com/office/powerpoint/2010/main" val="545402478"/>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1436</TotalTime>
  <Words>666</Words>
  <Application>Microsoft Office PowerPoint</Application>
  <PresentationFormat>On-screen Show (16:9)</PresentationFormat>
  <Paragraphs>98</Paragraphs>
  <Slides>15</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Lato</vt:lpstr>
      <vt:lpstr>Raleway</vt:lpstr>
      <vt:lpstr>Arial</vt:lpstr>
      <vt:lpstr>Calibri</vt:lpstr>
      <vt:lpstr>Streamline</vt:lpstr>
      <vt:lpstr>Smart ClassRoom</vt:lpstr>
      <vt:lpstr>Problem statement</vt:lpstr>
      <vt:lpstr>Feasibility Report </vt:lpstr>
      <vt:lpstr>Functional </vt:lpstr>
      <vt:lpstr>Use cases / user stories</vt:lpstr>
      <vt:lpstr>Use Case Description </vt:lpstr>
      <vt:lpstr>Solution description</vt:lpstr>
      <vt:lpstr>Why it’s better than existing solutions </vt:lpstr>
      <vt:lpstr>Design Pattern</vt:lpstr>
      <vt:lpstr>Component Browser</vt:lpstr>
      <vt:lpstr>Home Page</vt:lpstr>
      <vt:lpstr>Mark Attendance</vt:lpstr>
      <vt:lpstr>Report Problem</vt:lpstr>
      <vt:lpstr>Stages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ClassRoom</dc:title>
  <cp:lastModifiedBy>Arla Manogna</cp:lastModifiedBy>
  <cp:revision>22</cp:revision>
  <dcterms:modified xsi:type="dcterms:W3CDTF">2023-07-31T14:40:05Z</dcterms:modified>
</cp:coreProperties>
</file>